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22"/>
  </p:notesMasterIdLst>
  <p:sldIdLst>
    <p:sldId id="295" r:id="rId2"/>
    <p:sldId id="296" r:id="rId3"/>
    <p:sldId id="297" r:id="rId4"/>
    <p:sldId id="298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281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52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900E8D-1820-4317-B24B-171AD2B0618C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F9434-3DF4-4123-9C28-7AFC900001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50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C7D42A-876D-4978-9EDB-CC5EBADEB7EA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772E7-1CCB-4784-84E5-A71A18C50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6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2EE31-2D52-41DF-BBFC-019F8150E7A4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772E7-1CCB-4784-84E5-A71A18C50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1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1D0658-4D3C-442B-9E86-CB5C6F6D12B6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772E7-1CCB-4784-84E5-A71A18C50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15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90C211-2288-4127-9E50-17BD94E49F0D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772E7-1CCB-4784-84E5-A71A18C50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1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0FCC0E-A310-4ECC-BFDA-184C4E8C856C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772E7-1CCB-4784-84E5-A71A18C50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6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5BBE40-4E9A-439E-BF6B-3AAFF0C75619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772E7-1CCB-4784-84E5-A71A18C50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0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C0C076-DEA4-4579-9366-70407A46F069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772E7-1CCB-4784-84E5-A71A18C50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21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328166-5C49-4200-805D-6B4800287A8A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772E7-1CCB-4784-84E5-A71A18C50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58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121181-77CF-4B80-9CED-6786FA98F699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772E7-1CCB-4784-84E5-A71A18C50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32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2EF182-EC0A-4056-A493-AF66D55F0B3C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772E7-1CCB-4784-84E5-A71A18C50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66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BCAE0D-7435-4106-AA71-8A62901E2129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772E7-1CCB-4784-84E5-A71A18C50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2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4E10055-BC61-4E07-81C5-66EEB3DC6DFD}" type="datetime1">
              <a:rPr lang="en-US" smtClean="0"/>
              <a:pPr/>
              <a:t>7/28/2016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0772E7-1CCB-4784-84E5-A71A18C50B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09600" y="661555"/>
            <a:ext cx="8001000" cy="1039090"/>
          </a:xfrm>
        </p:spPr>
        <p:txBody>
          <a:bodyPr/>
          <a:lstStyle/>
          <a:p>
            <a:r>
              <a:rPr lang="id-ID" sz="5400" b="1" dirty="0" smtClean="0">
                <a:solidFill>
                  <a:schemeClr val="accent5">
                    <a:lumMod val="50000"/>
                  </a:schemeClr>
                </a:solidFill>
              </a:rPr>
              <a:t>Perma No.8 Tahun 2016</a:t>
            </a:r>
            <a:endParaRPr lang="id-ID" sz="5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600" y="1752600"/>
            <a:ext cx="8534400" cy="4648200"/>
          </a:xfrm>
        </p:spPr>
        <p:txBody>
          <a:bodyPr/>
          <a:lstStyle/>
          <a:p>
            <a:r>
              <a:rPr lang="id-ID" b="1" dirty="0" smtClean="0"/>
              <a:t>Tentang</a:t>
            </a:r>
          </a:p>
          <a:p>
            <a:r>
              <a:rPr lang="id-ID" sz="4000" b="1" dirty="0" smtClean="0"/>
              <a:t>Pengawasan dan Pembinaan Atasan Langsung di Lingkungan Mahkamah Agung dan Badan Peradilan di Bawahnya</a:t>
            </a:r>
          </a:p>
          <a:p>
            <a:r>
              <a:rPr lang="id-ID" sz="2800" b="1" dirty="0" smtClean="0">
                <a:solidFill>
                  <a:schemeClr val="accent5">
                    <a:lumMod val="50000"/>
                  </a:schemeClr>
                </a:solidFill>
              </a:rPr>
              <a:t>(Mencabut SK </a:t>
            </a:r>
            <a:r>
              <a:rPr lang="id-ID" sz="2800" b="1" dirty="0">
                <a:solidFill>
                  <a:schemeClr val="accent5">
                    <a:lumMod val="50000"/>
                  </a:schemeClr>
                </a:solidFill>
              </a:rPr>
              <a:t>KMA </a:t>
            </a:r>
            <a:r>
              <a:rPr lang="id-ID" sz="2800" b="1" dirty="0" smtClean="0">
                <a:solidFill>
                  <a:schemeClr val="accent5">
                    <a:lumMod val="50000"/>
                  </a:schemeClr>
                </a:solidFill>
              </a:rPr>
              <a:t>No.096/SK/X/2006)</a:t>
            </a:r>
            <a:endParaRPr lang="id-ID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72E7-1CCB-4784-84E5-A71A18C50B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31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id-ID" sz="4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Kewajiban Ketua/Kepala Pengadilan Tingkat </a:t>
            </a:r>
            <a:r>
              <a:rPr lang="id-ID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Banding</a:t>
            </a:r>
            <a:endParaRPr lang="id-ID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257800"/>
          </a:xfrm>
        </p:spPr>
        <p:txBody>
          <a:bodyPr/>
          <a:lstStyle/>
          <a:p>
            <a:r>
              <a:rPr lang="id-ID" sz="2300" dirty="0" smtClean="0">
                <a:solidFill>
                  <a:srgbClr val="FFC000"/>
                </a:solidFill>
              </a:rPr>
              <a:t>Menarik Ketua/Kepala, Wakil Ketua/Kepala pengadilan tingkat pertama diikuti pemeriksaan pengadilan tingkat banding</a:t>
            </a:r>
          </a:p>
          <a:p>
            <a:r>
              <a:rPr lang="id-ID" sz="2300" dirty="0">
                <a:solidFill>
                  <a:srgbClr val="FFC000"/>
                </a:solidFill>
              </a:rPr>
              <a:t>Menarik </a:t>
            </a:r>
            <a:r>
              <a:rPr lang="id-ID" sz="2300" dirty="0" smtClean="0">
                <a:solidFill>
                  <a:srgbClr val="FFC000"/>
                </a:solidFill>
              </a:rPr>
              <a:t>Hakim pengadilan </a:t>
            </a:r>
            <a:r>
              <a:rPr lang="id-ID" sz="2300" dirty="0">
                <a:solidFill>
                  <a:srgbClr val="FFC000"/>
                </a:solidFill>
              </a:rPr>
              <a:t>tingkat pertama </a:t>
            </a:r>
            <a:r>
              <a:rPr lang="id-ID" sz="2300" dirty="0" smtClean="0">
                <a:solidFill>
                  <a:srgbClr val="FFC000"/>
                </a:solidFill>
              </a:rPr>
              <a:t>berdasar usulan Ketua/Kepala </a:t>
            </a:r>
            <a:r>
              <a:rPr lang="id-ID" sz="2300" dirty="0">
                <a:solidFill>
                  <a:srgbClr val="FFC000"/>
                </a:solidFill>
              </a:rPr>
              <a:t>pengadilan tingkat pertama </a:t>
            </a:r>
            <a:r>
              <a:rPr lang="id-ID" sz="2300" dirty="0" smtClean="0">
                <a:solidFill>
                  <a:srgbClr val="FFC000"/>
                </a:solidFill>
              </a:rPr>
              <a:t>diikuti </a:t>
            </a:r>
            <a:r>
              <a:rPr lang="id-ID" sz="2300" dirty="0">
                <a:solidFill>
                  <a:srgbClr val="FFC000"/>
                </a:solidFill>
              </a:rPr>
              <a:t>pemeriksaan pengadilan tingkat </a:t>
            </a:r>
            <a:r>
              <a:rPr lang="id-ID" sz="2300" dirty="0" smtClean="0">
                <a:solidFill>
                  <a:srgbClr val="FFC000"/>
                </a:solidFill>
              </a:rPr>
              <a:t>banding</a:t>
            </a:r>
          </a:p>
          <a:p>
            <a:r>
              <a:rPr lang="id-ID" sz="2300" dirty="0">
                <a:solidFill>
                  <a:srgbClr val="FFC000"/>
                </a:solidFill>
              </a:rPr>
              <a:t>Menonaktifkan sementara Hakim </a:t>
            </a:r>
            <a:r>
              <a:rPr lang="id-ID" sz="2300" dirty="0" smtClean="0">
                <a:solidFill>
                  <a:srgbClr val="FFC000"/>
                </a:solidFill>
              </a:rPr>
              <a:t>Banding dengan </a:t>
            </a:r>
            <a:r>
              <a:rPr lang="id-ID" sz="2300" dirty="0">
                <a:solidFill>
                  <a:srgbClr val="FFC000"/>
                </a:solidFill>
              </a:rPr>
              <a:t>tidak memberi perkara dan segera melapor ke </a:t>
            </a:r>
            <a:r>
              <a:rPr lang="id-ID" sz="2300" dirty="0" smtClean="0">
                <a:solidFill>
                  <a:srgbClr val="FFC000"/>
                </a:solidFill>
              </a:rPr>
              <a:t>Kabawas disertai </a:t>
            </a:r>
            <a:r>
              <a:rPr lang="id-ID" sz="2300" dirty="0">
                <a:solidFill>
                  <a:srgbClr val="FFC000"/>
                </a:solidFill>
              </a:rPr>
              <a:t>usul </a:t>
            </a:r>
            <a:r>
              <a:rPr lang="id-ID" sz="2300" dirty="0" smtClean="0">
                <a:solidFill>
                  <a:srgbClr val="FFC000"/>
                </a:solidFill>
              </a:rPr>
              <a:t>pemeriksaan</a:t>
            </a:r>
            <a:endParaRPr lang="id-ID" sz="2300" dirty="0">
              <a:solidFill>
                <a:srgbClr val="FFC000"/>
              </a:solidFill>
            </a:endParaRPr>
          </a:p>
          <a:p>
            <a:r>
              <a:rPr lang="id-ID" sz="2300" dirty="0">
                <a:solidFill>
                  <a:srgbClr val="FFC000"/>
                </a:solidFill>
              </a:rPr>
              <a:t>Menonaktifkan  dari jabatan </a:t>
            </a:r>
            <a:r>
              <a:rPr lang="id-ID" sz="2300" dirty="0" smtClean="0">
                <a:solidFill>
                  <a:srgbClr val="FFC000"/>
                </a:solidFill>
              </a:rPr>
              <a:t>aparatur</a:t>
            </a:r>
            <a:r>
              <a:rPr lang="id-ID" sz="2300" dirty="0">
                <a:solidFill>
                  <a:srgbClr val="FFC000"/>
                </a:solidFill>
              </a:rPr>
              <a:t> pengadilan tingkat </a:t>
            </a:r>
            <a:r>
              <a:rPr lang="id-ID" sz="2300" dirty="0" smtClean="0">
                <a:solidFill>
                  <a:srgbClr val="FFC000"/>
                </a:solidFill>
              </a:rPr>
              <a:t>pertama apabila dianggap perlu disertai </a:t>
            </a:r>
            <a:r>
              <a:rPr lang="id-ID" sz="2300" dirty="0">
                <a:solidFill>
                  <a:srgbClr val="FFC000"/>
                </a:solidFill>
              </a:rPr>
              <a:t>pemeriksaan lanjutan oleh pengadilan tingkat </a:t>
            </a:r>
            <a:r>
              <a:rPr lang="id-ID" sz="2300" dirty="0" smtClean="0">
                <a:solidFill>
                  <a:srgbClr val="FFC000"/>
                </a:solidFill>
              </a:rPr>
              <a:t>banding</a:t>
            </a:r>
          </a:p>
          <a:p>
            <a:r>
              <a:rPr lang="id-ID" sz="2300" dirty="0">
                <a:solidFill>
                  <a:srgbClr val="FFC000"/>
                </a:solidFill>
              </a:rPr>
              <a:t>Menonaktifkan  dari jabatan aparatur pengadilan tingkat </a:t>
            </a:r>
            <a:r>
              <a:rPr lang="id-ID" sz="2300" dirty="0" smtClean="0">
                <a:solidFill>
                  <a:srgbClr val="FFC000"/>
                </a:solidFill>
              </a:rPr>
              <a:t>banding disertai </a:t>
            </a:r>
            <a:r>
              <a:rPr lang="id-ID" sz="2300" dirty="0">
                <a:solidFill>
                  <a:srgbClr val="FFC000"/>
                </a:solidFill>
              </a:rPr>
              <a:t>pemeriksaan lanjutan oleh pengadilan tingkat banding</a:t>
            </a:r>
          </a:p>
          <a:p>
            <a:endParaRPr lang="id-ID" sz="2200" dirty="0">
              <a:solidFill>
                <a:srgbClr val="FFC000"/>
              </a:solidFill>
            </a:endParaRPr>
          </a:p>
          <a:p>
            <a:endParaRPr lang="id-ID" sz="2400" dirty="0">
              <a:solidFill>
                <a:srgbClr val="FFC000"/>
              </a:solidFill>
            </a:endParaRPr>
          </a:p>
          <a:p>
            <a:endParaRPr lang="id-ID" dirty="0">
              <a:solidFill>
                <a:srgbClr val="FFC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72E7-1CCB-4784-84E5-A71A18C50B1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57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82000" cy="1828800"/>
          </a:xfrm>
        </p:spPr>
        <p:txBody>
          <a:bodyPr/>
          <a:lstStyle/>
          <a:p>
            <a:r>
              <a:rPr lang="id-ID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Kewajiban Panitera MA, Pejabat Eselon I/ Pimpinan Tinggi Utama dan/atau Madya Wajib</a:t>
            </a:r>
            <a:endParaRPr lang="id-ID" sz="36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514600"/>
            <a:ext cx="8839200" cy="3962400"/>
          </a:xfrm>
        </p:spPr>
        <p:txBody>
          <a:bodyPr/>
          <a:lstStyle/>
          <a:p>
            <a:r>
              <a:rPr lang="id-ID" sz="3600" dirty="0" smtClean="0"/>
              <a:t>Menonaktifkan sementara pejabat struktural/ fungsional &amp; aparatur di MA yg berada di bawah wewenangnya yg diduga melanggar &amp; usulkan pemeriksaan lanjutan oleh Bawas</a:t>
            </a:r>
          </a:p>
          <a:p>
            <a:endParaRPr lang="id-ID" sz="3600" dirty="0" smtClean="0"/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72E7-1CCB-4784-84E5-A71A18C50B1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45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Kewajiban Ketua MA</a:t>
            </a:r>
            <a:endParaRPr lang="id-ID" sz="48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id-ID" sz="3400" b="1" dirty="0"/>
              <a:t>Menonaktifkan </a:t>
            </a:r>
            <a:r>
              <a:rPr lang="id-ID" sz="3400" b="1" dirty="0" smtClean="0"/>
              <a:t>Panitera/Pejabat Eselon I/ Pimpinan Tinggi Utama dan/atau Madya yang diduga melanggar kemudian membentuk tim pemeriksa</a:t>
            </a:r>
          </a:p>
          <a:p>
            <a:pPr marL="0" indent="0">
              <a:buNone/>
            </a:pPr>
            <a:endParaRPr lang="id-ID" sz="4000" dirty="0"/>
          </a:p>
          <a:p>
            <a:pPr>
              <a:buFont typeface="Wingdings" pitchFamily="2" charset="2"/>
              <a:buChar char="Ø"/>
            </a:pPr>
            <a:r>
              <a:rPr lang="id-ID" sz="2800" b="1" dirty="0" smtClean="0"/>
              <a:t>Atasan langsung dapat menunjuk pelaksana harian untuk menjalankan tugas jabatan aparat yg dibebastugaskan sementara</a:t>
            </a:r>
            <a:endParaRPr lang="id-ID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72E7-1CCB-4784-84E5-A71A18C50B1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007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457200"/>
            <a:ext cx="8991600" cy="6019800"/>
          </a:xfrm>
        </p:spPr>
        <p:txBody>
          <a:bodyPr/>
          <a:lstStyle/>
          <a:p>
            <a:r>
              <a:rPr lang="id-ID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Ketua Muda/Kamar mengusulkan kepada KMA pemeriksaan Hakim Agung yang melanggar kode etik &amp; pedoman perilaku</a:t>
            </a:r>
          </a:p>
          <a:p>
            <a:r>
              <a:rPr lang="id-ID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WKMA Yud/Non Yud </a:t>
            </a:r>
            <a:r>
              <a:rPr lang="id-ID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mengusulkan kepada KMA pemeriksaan </a:t>
            </a:r>
            <a:r>
              <a:rPr lang="id-ID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Tuada/Tuaka yang </a:t>
            </a:r>
            <a:r>
              <a:rPr lang="id-ID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melanggar kode etik &amp; pedoman </a:t>
            </a:r>
            <a:r>
              <a:rPr lang="id-ID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perilaku</a:t>
            </a:r>
          </a:p>
          <a:p>
            <a:r>
              <a:rPr lang="id-ID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KMA menyelenggarakan Rapim untuk menetapkan tim pemeriksa atas WKMA </a:t>
            </a:r>
            <a:r>
              <a:rPr lang="id-ID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yang melanggar kode etik &amp; pedoman </a:t>
            </a:r>
            <a:r>
              <a:rPr lang="id-ID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perilaku</a:t>
            </a:r>
          </a:p>
          <a:p>
            <a:r>
              <a:rPr lang="id-ID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Atas usul ½ + 1 unsur pimpinan WKMA </a:t>
            </a:r>
            <a:r>
              <a:rPr lang="id-ID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menyelenggarakan Rapim untuk menetapkan tim pemeriksa atas WKMA yang melanggar kode etik &amp; pedoman perilaku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72E7-1CCB-4784-84E5-A71A18C50B1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06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5400" b="1" dirty="0" smtClean="0">
                <a:solidFill>
                  <a:schemeClr val="bg2">
                    <a:lumMod val="75000"/>
                  </a:schemeClr>
                </a:solidFill>
              </a:rPr>
              <a:t>A R S I P</a:t>
            </a:r>
            <a:endParaRPr lang="id-ID" sz="5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Hasil pengawasan dan pembinaan atasan langsung dituangkan dalam bentuk tertulis </a:t>
            </a:r>
          </a:p>
          <a:p>
            <a:r>
              <a:rPr lang="id-ID" sz="36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Hasil pengawasan dan pembinaan </a:t>
            </a:r>
            <a:r>
              <a:rPr lang="id-ID" sz="3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disampaikan pada atasan dari atasan langsung secara berjenjang</a:t>
            </a:r>
            <a:endParaRPr lang="id-ID" sz="36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72E7-1CCB-4784-84E5-A71A18C50B1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3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5400" b="1" dirty="0" smtClean="0">
                <a:solidFill>
                  <a:schemeClr val="accent6"/>
                </a:solidFill>
              </a:rPr>
              <a:t>PELANGGARAN</a:t>
            </a:r>
            <a:endParaRPr lang="id-ID" sz="5400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id-ID" sz="4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Tidak dipenuhinya kewajiban pengawasan &amp; pembinaan oleh atasan langsung adalah pelanggaran yang dapat dikenai sanksi administrasi ringan, sedang atau berat setelah diperiksa pejabat yang berwenang</a:t>
            </a:r>
            <a:endParaRPr lang="id-ID" sz="4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72E7-1CCB-4784-84E5-A71A18C50B1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5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id-ID" b="1" dirty="0" smtClean="0">
                <a:solidFill>
                  <a:schemeClr val="accent1"/>
                </a:solidFill>
              </a:rPr>
              <a:t>SANKSI</a:t>
            </a:r>
            <a:endParaRPr lang="id-ID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91570"/>
            <a:ext cx="8610600" cy="6066430"/>
          </a:xfrm>
        </p:spPr>
        <p:txBody>
          <a:bodyPr/>
          <a:lstStyle/>
          <a:p>
            <a:pPr marL="0" indent="0">
              <a:buNone/>
            </a:pPr>
            <a:r>
              <a:rPr lang="id-ID" sz="2800" b="1" dirty="0" smtClean="0"/>
              <a:t>Sanksi Ringan</a:t>
            </a:r>
          </a:p>
          <a:p>
            <a:pPr>
              <a:buFont typeface="Wingdings" pitchFamily="2" charset="2"/>
              <a:buChar char="Ø"/>
            </a:pPr>
            <a:r>
              <a:rPr lang="id-ID" sz="2400" dirty="0" smtClean="0">
                <a:solidFill>
                  <a:schemeClr val="bg2">
                    <a:lumMod val="75000"/>
                  </a:schemeClr>
                </a:solidFill>
              </a:rPr>
              <a:t>Teguran Lisan</a:t>
            </a:r>
          </a:p>
          <a:p>
            <a:pPr>
              <a:buFont typeface="Wingdings" pitchFamily="2" charset="2"/>
              <a:buChar char="Ø"/>
            </a:pPr>
            <a:r>
              <a:rPr lang="id-ID" sz="2400" dirty="0" smtClean="0">
                <a:solidFill>
                  <a:schemeClr val="bg2">
                    <a:lumMod val="75000"/>
                  </a:schemeClr>
                </a:solidFill>
              </a:rPr>
              <a:t>Teguran Tertulis</a:t>
            </a:r>
          </a:p>
          <a:p>
            <a:pPr>
              <a:buFont typeface="Wingdings" pitchFamily="2" charset="2"/>
              <a:buChar char="Ø"/>
            </a:pPr>
            <a:r>
              <a:rPr lang="id-ID" sz="2400" dirty="0" smtClean="0">
                <a:solidFill>
                  <a:schemeClr val="bg2">
                    <a:lumMod val="75000"/>
                  </a:schemeClr>
                </a:solidFill>
              </a:rPr>
              <a:t>Pernyataan tidak puas tertulis</a:t>
            </a:r>
            <a:endParaRPr lang="id-ID" sz="2400" dirty="0" smtClean="0"/>
          </a:p>
          <a:p>
            <a:pPr marL="0" indent="0">
              <a:buNone/>
            </a:pPr>
            <a:r>
              <a:rPr lang="id-ID" sz="2800" b="1" dirty="0" smtClean="0"/>
              <a:t>Sanksi Sedang</a:t>
            </a:r>
          </a:p>
          <a:p>
            <a:pPr>
              <a:buFont typeface="Wingdings" pitchFamily="2" charset="2"/>
              <a:buChar char="Ø"/>
            </a:pPr>
            <a:r>
              <a:rPr lang="id-ID" sz="2400" dirty="0" smtClean="0">
                <a:solidFill>
                  <a:schemeClr val="bg2">
                    <a:lumMod val="75000"/>
                  </a:schemeClr>
                </a:solidFill>
              </a:rPr>
              <a:t>Penundaan KGB maks 1 tahun</a:t>
            </a:r>
          </a:p>
          <a:p>
            <a:pPr>
              <a:buFont typeface="Wingdings" pitchFamily="2" charset="2"/>
              <a:buChar char="Ø"/>
            </a:pPr>
            <a:r>
              <a:rPr lang="id-ID" sz="2400" dirty="0" smtClean="0">
                <a:solidFill>
                  <a:schemeClr val="bg2">
                    <a:lumMod val="75000"/>
                  </a:schemeClr>
                </a:solidFill>
              </a:rPr>
              <a:t>Penundaan Kenaikan pangkat maks 1 tahun</a:t>
            </a:r>
          </a:p>
          <a:p>
            <a:pPr>
              <a:buFont typeface="Wingdings" pitchFamily="2" charset="2"/>
              <a:buChar char="Ø"/>
            </a:pPr>
            <a:r>
              <a:rPr lang="id-ID" sz="2400" dirty="0" smtClean="0">
                <a:solidFill>
                  <a:schemeClr val="bg2">
                    <a:lumMod val="75000"/>
                  </a:schemeClr>
                </a:solidFill>
              </a:rPr>
              <a:t>Pembebasan jabatan/non palu maks 6 bulan</a:t>
            </a:r>
          </a:p>
          <a:p>
            <a:pPr marL="0" indent="0">
              <a:buNone/>
            </a:pPr>
            <a:r>
              <a:rPr lang="id-ID" sz="2800" b="1" dirty="0" smtClean="0"/>
              <a:t>Sanksi Berat</a:t>
            </a:r>
          </a:p>
          <a:p>
            <a:pPr>
              <a:buFont typeface="Wingdings" pitchFamily="2" charset="2"/>
              <a:buChar char="Ø"/>
            </a:pPr>
            <a:r>
              <a:rPr lang="id-ID" sz="2400" dirty="0">
                <a:solidFill>
                  <a:schemeClr val="bg2">
                    <a:lumMod val="75000"/>
                  </a:schemeClr>
                </a:solidFill>
              </a:rPr>
              <a:t>Pembebasan jabatan/non </a:t>
            </a:r>
            <a:r>
              <a:rPr lang="id-ID" sz="2400" dirty="0" smtClean="0">
                <a:solidFill>
                  <a:schemeClr val="bg2">
                    <a:lumMod val="75000"/>
                  </a:schemeClr>
                </a:solidFill>
              </a:rPr>
              <a:t>palu lebih dari </a:t>
            </a:r>
            <a:r>
              <a:rPr lang="id-ID" sz="2400" dirty="0">
                <a:solidFill>
                  <a:schemeClr val="bg2">
                    <a:lumMod val="75000"/>
                  </a:schemeClr>
                </a:solidFill>
              </a:rPr>
              <a:t>6 </a:t>
            </a:r>
            <a:r>
              <a:rPr lang="id-ID" sz="2400" dirty="0" smtClean="0">
                <a:solidFill>
                  <a:schemeClr val="bg2">
                    <a:lumMod val="75000"/>
                  </a:schemeClr>
                </a:solidFill>
              </a:rPr>
              <a:t>bulan</a:t>
            </a:r>
          </a:p>
          <a:p>
            <a:pPr>
              <a:buFont typeface="Wingdings" pitchFamily="2" charset="2"/>
              <a:buChar char="Ø"/>
            </a:pPr>
            <a:r>
              <a:rPr lang="id-ID" sz="2400" dirty="0" smtClean="0">
                <a:solidFill>
                  <a:schemeClr val="bg2">
                    <a:lumMod val="75000"/>
                  </a:schemeClr>
                </a:solidFill>
              </a:rPr>
              <a:t>Penurunan pangkat setingkat lebih rendah maks. 3 tahun</a:t>
            </a:r>
          </a:p>
          <a:p>
            <a:pPr>
              <a:buFont typeface="Wingdings" pitchFamily="2" charset="2"/>
              <a:buChar char="Ø"/>
            </a:pPr>
            <a:r>
              <a:rPr lang="id-ID" sz="2400" dirty="0" smtClean="0">
                <a:solidFill>
                  <a:schemeClr val="bg2">
                    <a:lumMod val="75000"/>
                  </a:schemeClr>
                </a:solidFill>
              </a:rPr>
              <a:t>Pemberhentian dengan hormat</a:t>
            </a:r>
          </a:p>
          <a:p>
            <a:pPr>
              <a:buFont typeface="Wingdings" pitchFamily="2" charset="2"/>
              <a:buChar char="Ø"/>
            </a:pPr>
            <a:r>
              <a:rPr lang="id-ID" sz="2400" dirty="0">
                <a:solidFill>
                  <a:schemeClr val="bg2">
                    <a:lumMod val="75000"/>
                  </a:schemeClr>
                </a:solidFill>
              </a:rPr>
              <a:t>Pemberhentian </a:t>
            </a:r>
            <a:r>
              <a:rPr lang="id-ID" sz="2400" dirty="0" smtClean="0">
                <a:solidFill>
                  <a:schemeClr val="bg2">
                    <a:lumMod val="75000"/>
                  </a:schemeClr>
                </a:solidFill>
              </a:rPr>
              <a:t>tidak dengan </a:t>
            </a:r>
            <a:r>
              <a:rPr lang="id-ID" sz="2400" dirty="0">
                <a:solidFill>
                  <a:schemeClr val="bg2">
                    <a:lumMod val="75000"/>
                  </a:schemeClr>
                </a:solidFill>
              </a:rPr>
              <a:t>hormat</a:t>
            </a:r>
          </a:p>
          <a:p>
            <a:pPr>
              <a:buFont typeface="Wingdings" pitchFamily="2" charset="2"/>
              <a:buChar char="Ø"/>
            </a:pPr>
            <a:endParaRPr lang="id-ID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72E7-1CCB-4784-84E5-A71A18C50B1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0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800" dirty="0" smtClean="0">
                <a:solidFill>
                  <a:srgbClr val="FFC000"/>
                </a:solidFill>
              </a:rPr>
              <a:t>Konsekuensi Sanksi</a:t>
            </a:r>
            <a:endParaRPr lang="id-ID" sz="48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4648199"/>
          </a:xfrm>
        </p:spPr>
        <p:txBody>
          <a:bodyPr/>
          <a:lstStyle/>
          <a:p>
            <a:r>
              <a:rPr lang="id-ID" sz="2800" dirty="0" smtClean="0"/>
              <a:t>Tunjangan kinerja pegawai yang dibebaskan dari jabatan tidak dibayar sesuai ketentuan yang berlaku </a:t>
            </a:r>
          </a:p>
          <a:p>
            <a:r>
              <a:rPr lang="id-ID" sz="2800" dirty="0" smtClean="0"/>
              <a:t>Tunjangan jabatan Hakim dan tunjangan jabatan struktural/fungsional tidak dibayarkan selama yang bersangkutan menjalani hukuman disiplin sesuai ketentuan yang berlaku</a:t>
            </a:r>
            <a:endParaRPr lang="id-ID" sz="2800" dirty="0" smtClean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id-ID" dirty="0" smtClean="0">
                <a:solidFill>
                  <a:srgbClr val="FFC000"/>
                </a:solidFill>
              </a:rPr>
              <a:t>Pemeriksaan </a:t>
            </a:r>
            <a:r>
              <a:rPr lang="id-ID" dirty="0">
                <a:solidFill>
                  <a:srgbClr val="FFC000"/>
                </a:solidFill>
              </a:rPr>
              <a:t>&amp; </a:t>
            </a:r>
            <a:r>
              <a:rPr lang="id-ID" dirty="0" smtClean="0">
                <a:solidFill>
                  <a:srgbClr val="FFC000"/>
                </a:solidFill>
              </a:rPr>
              <a:t>Pemantauan Was-Bin</a:t>
            </a:r>
          </a:p>
          <a:p>
            <a:r>
              <a:rPr lang="id-ID" sz="2800" dirty="0"/>
              <a:t>Dalam setiap </a:t>
            </a:r>
            <a:r>
              <a:rPr lang="id-ID" sz="2800" dirty="0" smtClean="0"/>
              <a:t>pemeriksaan yang bersifat </a:t>
            </a:r>
            <a:r>
              <a:rPr lang="id-ID" sz="2800" dirty="0"/>
              <a:t>rutin</a:t>
            </a:r>
          </a:p>
          <a:p>
            <a:r>
              <a:rPr lang="id-ID" sz="2800" dirty="0"/>
              <a:t>Saat ditemukan penyimpangan</a:t>
            </a: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72E7-1CCB-4784-84E5-A71A18C50B1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8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id-ID" dirty="0" smtClean="0">
                <a:solidFill>
                  <a:schemeClr val="bg1">
                    <a:lumMod val="95000"/>
                  </a:schemeClr>
                </a:solidFill>
              </a:rPr>
              <a:t>KELALAIAN</a:t>
            </a:r>
            <a:endParaRPr lang="id-ID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id-ID" sz="3600" dirty="0" smtClean="0"/>
              <a:t>Dalam hal atasan langsung lalai memenuhi kewajiban Was-Bin maka yang bersangkutan dijatuhi Sanksi Administrasi berdasarkan peraturan perundang-undangan yang berlaku</a:t>
            </a:r>
          </a:p>
          <a:p>
            <a:r>
              <a:rPr lang="id-ID" sz="3600" dirty="0" smtClean="0"/>
              <a:t>Sanksi administrasi tersebut tidak mengenyampingkan ketentuan pidana</a:t>
            </a:r>
            <a:endParaRPr lang="id-ID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72E7-1CCB-4784-84E5-A71A18C50B1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40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chemeClr val="bg1">
                    <a:lumMod val="85000"/>
                  </a:schemeClr>
                </a:solidFill>
              </a:rPr>
              <a:t>Tindakan Yang Dilakukan MA</a:t>
            </a:r>
            <a:endParaRPr lang="id-ID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91600" cy="5410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d-ID" sz="2300" dirty="0" smtClean="0">
                <a:solidFill>
                  <a:srgbClr val="FFC000"/>
                </a:solidFill>
              </a:rPr>
              <a:t>Pembinaan dan Pengawasan </a:t>
            </a:r>
            <a:r>
              <a:rPr lang="en-US" sz="2300" dirty="0" err="1" smtClean="0">
                <a:solidFill>
                  <a:srgbClr val="FFC000"/>
                </a:solidFill>
              </a:rPr>
              <a:t>seluruh</a:t>
            </a:r>
            <a:r>
              <a:rPr lang="en-US" sz="2300" dirty="0" smtClean="0">
                <a:solidFill>
                  <a:srgbClr val="FFC000"/>
                </a:solidFill>
              </a:rPr>
              <a:t> Indonesia (</a:t>
            </a:r>
            <a:r>
              <a:rPr lang="en-US" sz="2300" dirty="0" err="1" smtClean="0">
                <a:solidFill>
                  <a:srgbClr val="FFC000"/>
                </a:solidFill>
              </a:rPr>
              <a:t>tinggal</a:t>
            </a:r>
            <a:r>
              <a:rPr lang="en-US" sz="2300" dirty="0" smtClean="0">
                <a:solidFill>
                  <a:srgbClr val="FFC000"/>
                </a:solidFill>
              </a:rPr>
              <a:t> </a:t>
            </a:r>
            <a:r>
              <a:rPr lang="en-US" sz="2300" dirty="0" err="1" smtClean="0">
                <a:solidFill>
                  <a:srgbClr val="FFC000"/>
                </a:solidFill>
              </a:rPr>
              <a:t>Banten</a:t>
            </a:r>
            <a:r>
              <a:rPr lang="en-US" sz="2300" dirty="0" smtClean="0">
                <a:solidFill>
                  <a:srgbClr val="FFC000"/>
                </a:solidFill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id-ID" sz="2300" dirty="0" smtClean="0">
                <a:solidFill>
                  <a:srgbClr val="FFC000"/>
                </a:solidFill>
              </a:rPr>
              <a:t>Membentuk Satgas yang bertugas:</a:t>
            </a:r>
            <a:endParaRPr lang="en-US" sz="230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US" sz="2300" dirty="0" smtClean="0">
                <a:solidFill>
                  <a:srgbClr val="FFC000"/>
                </a:solidFill>
              </a:rPr>
              <a:t>     1. </a:t>
            </a:r>
            <a:r>
              <a:rPr lang="en-US" sz="2300" dirty="0" err="1" smtClean="0">
                <a:solidFill>
                  <a:srgbClr val="FFC000"/>
                </a:solidFill>
              </a:rPr>
              <a:t>Mengawasi</a:t>
            </a:r>
            <a:r>
              <a:rPr lang="en-US" sz="2300" dirty="0" smtClean="0">
                <a:solidFill>
                  <a:srgbClr val="FFC000"/>
                </a:solidFill>
              </a:rPr>
              <a:t> &amp; </a:t>
            </a:r>
            <a:r>
              <a:rPr lang="en-US" sz="2300" dirty="0" err="1" smtClean="0">
                <a:solidFill>
                  <a:srgbClr val="FFC000"/>
                </a:solidFill>
              </a:rPr>
              <a:t>mengontrol</a:t>
            </a:r>
            <a:r>
              <a:rPr lang="en-US" sz="2300" dirty="0" smtClean="0">
                <a:solidFill>
                  <a:srgbClr val="FFC000"/>
                </a:solidFill>
              </a:rPr>
              <a:t> </a:t>
            </a:r>
            <a:r>
              <a:rPr lang="en-US" sz="2300" dirty="0" err="1" smtClean="0">
                <a:solidFill>
                  <a:srgbClr val="FFC000"/>
                </a:solidFill>
              </a:rPr>
              <a:t>tamu</a:t>
            </a:r>
            <a:r>
              <a:rPr lang="en-US" sz="2300" dirty="0" smtClean="0">
                <a:solidFill>
                  <a:srgbClr val="FFC000"/>
                </a:solidFill>
              </a:rPr>
              <a:t> yang </a:t>
            </a:r>
            <a:r>
              <a:rPr lang="en-US" sz="2300" dirty="0" err="1" smtClean="0">
                <a:solidFill>
                  <a:srgbClr val="FFC000"/>
                </a:solidFill>
              </a:rPr>
              <a:t>terkait</a:t>
            </a:r>
            <a:r>
              <a:rPr lang="en-US" sz="2300" dirty="0" smtClean="0">
                <a:solidFill>
                  <a:srgbClr val="FFC000"/>
                </a:solidFill>
              </a:rPr>
              <a:t> </a:t>
            </a:r>
            <a:r>
              <a:rPr lang="en-US" sz="2300" dirty="0" err="1" smtClean="0">
                <a:solidFill>
                  <a:srgbClr val="FFC000"/>
                </a:solidFill>
              </a:rPr>
              <a:t>perkara</a:t>
            </a:r>
            <a:endParaRPr lang="en-US" sz="230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US" sz="2300" dirty="0" smtClean="0">
                <a:solidFill>
                  <a:srgbClr val="FFC000"/>
                </a:solidFill>
              </a:rPr>
              <a:t>     2. </a:t>
            </a:r>
            <a:r>
              <a:rPr lang="en-US" sz="2300" dirty="0" err="1" smtClean="0">
                <a:solidFill>
                  <a:srgbClr val="FFC000"/>
                </a:solidFill>
              </a:rPr>
              <a:t>Memantau</a:t>
            </a:r>
            <a:r>
              <a:rPr lang="en-US" sz="2300" dirty="0" smtClean="0">
                <a:solidFill>
                  <a:srgbClr val="FFC000"/>
                </a:solidFill>
              </a:rPr>
              <a:t> </a:t>
            </a:r>
            <a:r>
              <a:rPr lang="en-US" sz="2300" dirty="0" err="1" smtClean="0">
                <a:solidFill>
                  <a:srgbClr val="FFC000"/>
                </a:solidFill>
              </a:rPr>
              <a:t>efektivitas</a:t>
            </a:r>
            <a:r>
              <a:rPr lang="en-US" sz="2300" dirty="0" smtClean="0">
                <a:solidFill>
                  <a:srgbClr val="FFC000"/>
                </a:solidFill>
              </a:rPr>
              <a:t> </a:t>
            </a:r>
            <a:r>
              <a:rPr lang="en-US" sz="2300" dirty="0" err="1" smtClean="0">
                <a:solidFill>
                  <a:srgbClr val="FFC000"/>
                </a:solidFill>
              </a:rPr>
              <a:t>penanganan</a:t>
            </a:r>
            <a:r>
              <a:rPr lang="en-US" sz="2300" dirty="0" smtClean="0">
                <a:solidFill>
                  <a:srgbClr val="FFC000"/>
                </a:solidFill>
              </a:rPr>
              <a:t> </a:t>
            </a:r>
            <a:r>
              <a:rPr lang="en-US" sz="2300" dirty="0" err="1" smtClean="0">
                <a:solidFill>
                  <a:srgbClr val="FFC000"/>
                </a:solidFill>
              </a:rPr>
              <a:t>perkara</a:t>
            </a:r>
            <a:r>
              <a:rPr lang="en-US" sz="2300" dirty="0" smtClean="0">
                <a:solidFill>
                  <a:srgbClr val="FFC000"/>
                </a:solidFill>
              </a:rPr>
              <a:t> </a:t>
            </a:r>
            <a:r>
              <a:rPr lang="en-US" sz="2300" dirty="0" err="1" smtClean="0">
                <a:solidFill>
                  <a:srgbClr val="FFC000"/>
                </a:solidFill>
              </a:rPr>
              <a:t>sesuai</a:t>
            </a:r>
            <a:r>
              <a:rPr lang="en-US" sz="2300" dirty="0" smtClean="0">
                <a:solidFill>
                  <a:srgbClr val="FFC000"/>
                </a:solidFill>
              </a:rPr>
              <a:t> </a:t>
            </a:r>
          </a:p>
          <a:p>
            <a:pPr>
              <a:buNone/>
            </a:pPr>
            <a:r>
              <a:rPr lang="en-US" sz="2300" dirty="0" smtClean="0">
                <a:solidFill>
                  <a:srgbClr val="FFC000"/>
                </a:solidFill>
              </a:rPr>
              <a:t>         SK KMA No. 214/SK/KMA/XII/2014</a:t>
            </a:r>
            <a:endParaRPr lang="id-ID" sz="230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id-ID" sz="2300" dirty="0" smtClean="0">
                <a:solidFill>
                  <a:srgbClr val="FFC000"/>
                </a:solidFill>
              </a:rPr>
              <a:t>     3. Disiplin Hakim dan pegawai</a:t>
            </a:r>
            <a:endParaRPr lang="en-US" sz="2300" dirty="0" smtClean="0">
              <a:solidFill>
                <a:srgbClr val="FFC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id-ID" sz="2300" dirty="0">
                <a:solidFill>
                  <a:srgbClr val="FFC000"/>
                </a:solidFill>
              </a:rPr>
              <a:t>Dokumen Elektronik </a:t>
            </a:r>
            <a:r>
              <a:rPr lang="id-ID" sz="2300" dirty="0" smtClean="0">
                <a:solidFill>
                  <a:srgbClr val="FFC000"/>
                </a:solidFill>
              </a:rPr>
              <a:t>sebagai kelengkapan Kasasi dan PK (SEMA No.14 Tahun 2010)</a:t>
            </a:r>
          </a:p>
          <a:p>
            <a:pPr>
              <a:buFont typeface="Wingdings" pitchFamily="2" charset="2"/>
              <a:buChar char="Ø"/>
            </a:pPr>
            <a:r>
              <a:rPr lang="id-ID" sz="2300" dirty="0" smtClean="0">
                <a:solidFill>
                  <a:srgbClr val="FFC000"/>
                </a:solidFill>
              </a:rPr>
              <a:t>Merintis kerjasama dengan KY &amp; KPK untuk menanggulangi penyuapan secara preventif</a:t>
            </a:r>
            <a:endParaRPr lang="en-US" sz="2300" dirty="0" smtClean="0">
              <a:solidFill>
                <a:srgbClr val="FFC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id-ID" sz="2300" dirty="0" smtClean="0">
                <a:solidFill>
                  <a:srgbClr val="FFC000"/>
                </a:solidFill>
              </a:rPr>
              <a:t>Reformasi Birokrasi</a:t>
            </a:r>
            <a:endParaRPr lang="en-US" sz="2300" dirty="0" smtClean="0">
              <a:solidFill>
                <a:srgbClr val="FFC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id-ID" sz="2300" dirty="0" smtClean="0">
                <a:solidFill>
                  <a:srgbClr val="FFC000"/>
                </a:solidFill>
              </a:rPr>
              <a:t>Konferensi Pers untuk memberi informasi pada semua media massa mengenai kebijakan, hukuman disiplin.</a:t>
            </a:r>
            <a:endParaRPr lang="id-ID" sz="2300" dirty="0">
              <a:solidFill>
                <a:srgbClr val="FFC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72E7-1CCB-4784-84E5-A71A18C50B14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81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990599"/>
          </a:xfrm>
        </p:spPr>
        <p:txBody>
          <a:bodyPr/>
          <a:lstStyle/>
          <a:p>
            <a:r>
              <a:rPr lang="id-ID" sz="4800" b="1" dirty="0" smtClean="0">
                <a:solidFill>
                  <a:schemeClr val="bg1"/>
                </a:solidFill>
              </a:rPr>
              <a:t>Politik Hukum</a:t>
            </a:r>
            <a:endParaRPr lang="id-ID" sz="48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752600"/>
            <a:ext cx="8839200" cy="41910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id-ID" sz="2800" dirty="0" smtClean="0"/>
              <a:t>Menjaga martabat &amp; kepercayaan publik terhadap Lembaga Peradilan perlu mekanisme pencegahan sedini mungkin</a:t>
            </a:r>
            <a:endParaRPr lang="id-ID" sz="2800" dirty="0"/>
          </a:p>
          <a:p>
            <a:pPr marL="514350" indent="-514350" algn="l">
              <a:buFont typeface="+mj-lt"/>
              <a:buAutoNum type="arabicPeriod"/>
            </a:pPr>
            <a:r>
              <a:rPr lang="id-ID" sz="2800" dirty="0" smtClean="0"/>
              <a:t>Efektivitas pencegahan memerlukan pengawasan dan pembinaan terus menerus</a:t>
            </a:r>
          </a:p>
          <a:p>
            <a:pPr marL="514350" indent="-514350" algn="l">
              <a:buFont typeface="+mj-lt"/>
              <a:buAutoNum type="arabicPeriod"/>
            </a:pPr>
            <a:r>
              <a:rPr lang="id-ID" sz="2800" dirty="0" smtClean="0"/>
              <a:t>Peraturan dan/atau kebijakan lembaga yang ada saat ini kurang jelas/lengkap/kuat/mengakomodir kebutuhan di bidang pengawasan </a:t>
            </a:r>
          </a:p>
        </p:txBody>
      </p:sp>
    </p:spTree>
    <p:extLst>
      <p:ext uri="{BB962C8B-B14F-4D97-AF65-F5344CB8AC3E}">
        <p14:creationId xmlns:p14="http://schemas.microsoft.com/office/powerpoint/2010/main" val="50484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83162"/>
          </a:xfrm>
        </p:spPr>
        <p:txBody>
          <a:bodyPr/>
          <a:lstStyle/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latin typeface="Algerian" pitchFamily="82" charset="0"/>
              </a:rPr>
              <a:t>TERIMA KASIH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Algerian" pitchFamily="8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72E7-1CCB-4784-84E5-A71A18C50B1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/>
          <a:lstStyle/>
          <a:p>
            <a:r>
              <a:rPr lang="id-ID" sz="3200" b="1" dirty="0" smtClean="0">
                <a:solidFill>
                  <a:schemeClr val="tx1"/>
                </a:solidFill>
              </a:rPr>
              <a:t>Perbedaan Perma No. 8 Tahun 2016 dengan SK KMA No.096/SK/X/2006</a:t>
            </a:r>
            <a:endParaRPr lang="id-ID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3091989"/>
              </p:ext>
            </p:extLst>
          </p:nvPr>
        </p:nvGraphicFramePr>
        <p:xfrm>
          <a:off x="381000" y="1752599"/>
          <a:ext cx="8534400" cy="39955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21305"/>
                <a:gridCol w="3144253"/>
                <a:gridCol w="3368842"/>
              </a:tblGrid>
              <a:tr h="6069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Perbedaan</a:t>
                      </a:r>
                    </a:p>
                    <a:p>
                      <a:endParaRPr lang="id-ID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SK KMA No.096/SK/X/2006</a:t>
                      </a:r>
                      <a:endParaRPr lang="id-ID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Perma No. 8 Tahun 2016 </a:t>
                      </a:r>
                      <a:endParaRPr lang="id-ID" dirty="0" smtClean="0"/>
                    </a:p>
                    <a:p>
                      <a:endParaRPr lang="id-ID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355488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Subyek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id-ID" baseline="0" dirty="0" smtClean="0">
                          <a:solidFill>
                            <a:schemeClr val="tx1"/>
                          </a:solidFill>
                        </a:rPr>
                        <a:t>Ketua Pengadilan Tinggi &amp; </a:t>
                      </a: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Ketua Pengadilan</a:t>
                      </a:r>
                      <a:r>
                        <a:rPr lang="id-ID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Negeri (Atasan)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Hakim dan karyawan (bawahan)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Atasan langsung secara berjenjang</a:t>
                      </a:r>
                      <a:r>
                        <a:rPr lang="id-ID" baseline="0" dirty="0" smtClean="0">
                          <a:solidFill>
                            <a:schemeClr val="tx1"/>
                          </a:solidFill>
                        </a:rPr>
                        <a:t> dengan memperhatikan kelalaian dalam melakukan pengawasan dan pembinaan.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baseline="0" dirty="0" smtClean="0">
                          <a:solidFill>
                            <a:schemeClr val="tx1"/>
                          </a:solidFill>
                        </a:rPr>
                        <a:t>Pimpinan MA, Pengadilan Banding, Pengadilan Pertama, Hakim dan Aparatur yang melakukan pelanggaran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72E7-1CCB-4784-84E5-A71A18C50B14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9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5051881"/>
              </p:ext>
            </p:extLst>
          </p:nvPr>
        </p:nvGraphicFramePr>
        <p:xfrm>
          <a:off x="304800" y="1752600"/>
          <a:ext cx="8534400" cy="4267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71600"/>
                <a:gridCol w="3352800"/>
                <a:gridCol w="3810000"/>
              </a:tblGrid>
              <a:tr h="8349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Perbedaan</a:t>
                      </a:r>
                    </a:p>
                    <a:p>
                      <a:endParaRPr lang="id-ID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SK KMA No.096/SK/X/2006</a:t>
                      </a:r>
                      <a:endParaRPr lang="id-ID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Perma No. 8 Tahun 2016 </a:t>
                      </a:r>
                      <a:endParaRPr lang="id-ID" dirty="0" smtClean="0"/>
                    </a:p>
                    <a:p>
                      <a:endParaRPr lang="id-ID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432251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Subyek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id-ID" baseline="0" dirty="0" smtClean="0">
                          <a:solidFill>
                            <a:schemeClr val="tx1"/>
                          </a:solidFill>
                        </a:rPr>
                        <a:t>Ketua Pengadilan Tinggi &amp; </a:t>
                      </a: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Ketua Pengadilan</a:t>
                      </a:r>
                      <a:r>
                        <a:rPr lang="id-ID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Negeri (Atasan)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Hakim dan karyawan (bawahan)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Atasan langsung secara berjenjang</a:t>
                      </a:r>
                      <a:r>
                        <a:rPr lang="id-ID" baseline="0" dirty="0" smtClean="0">
                          <a:solidFill>
                            <a:schemeClr val="tx1"/>
                          </a:solidFill>
                        </a:rPr>
                        <a:t> dengan memperhatikan kelalaian dalam melakukan pengawasan dan pembinaan.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baseline="0" dirty="0" smtClean="0">
                          <a:solidFill>
                            <a:schemeClr val="tx1"/>
                          </a:solidFill>
                        </a:rPr>
                        <a:t>Pimpinan MA, Pengadilan Banding, Pengadilan Pertama, Hakim dan Aparatur yang melakukan pelanggaran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999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6094498"/>
              </p:ext>
            </p:extLst>
          </p:nvPr>
        </p:nvGraphicFramePr>
        <p:xfrm>
          <a:off x="228600" y="228600"/>
          <a:ext cx="8686802" cy="632460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71600"/>
                <a:gridCol w="4038600"/>
                <a:gridCol w="3276602"/>
              </a:tblGrid>
              <a:tr h="7257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Perbedaan</a:t>
                      </a:r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SK KMA No.096/SK/X/2006</a:t>
                      </a:r>
                      <a:endParaRPr lang="id-ID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/>
                        <a:t>Perma No. 8 Tahun 2016 </a:t>
                      </a:r>
                      <a:endParaRPr lang="id-ID" dirty="0" smtClean="0"/>
                    </a:p>
                  </a:txBody>
                  <a:tcPr/>
                </a:tc>
              </a:tr>
              <a:tr h="1347866">
                <a:tc>
                  <a:txBody>
                    <a:bodyPr/>
                    <a:lstStyle/>
                    <a:p>
                      <a:r>
                        <a:rPr lang="id-ID" dirty="0" smtClean="0"/>
                        <a:t>Obyek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Pengawasan jalannya peradilan dan tingkah laku Hakim dalam wilayah hukum masing-masing oleh KPT &amp; KPN.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id-ID" dirty="0" smtClean="0"/>
                        <a:t>Pengawasan pelaksanaan</a:t>
                      </a:r>
                      <a:r>
                        <a:rPr lang="id-ID" baseline="0" dirty="0" smtClean="0"/>
                        <a:t> tugas dan perilaku di dalam dan luar kedinasan.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baseline="0" dirty="0" smtClean="0"/>
                        <a:t>Pembinaan terus menerus</a:t>
                      </a:r>
                      <a:endParaRPr lang="id-ID" dirty="0"/>
                    </a:p>
                  </a:txBody>
                  <a:tcPr/>
                </a:tc>
              </a:tr>
              <a:tr h="1347866">
                <a:tc>
                  <a:txBody>
                    <a:bodyPr/>
                    <a:lstStyle/>
                    <a:p>
                      <a:r>
                        <a:rPr lang="id-ID" dirty="0" smtClean="0"/>
                        <a:t>Sifat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id-ID" dirty="0" smtClean="0"/>
                        <a:t>Responsif terhadap laporan/ pengaduan masyarakat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dirty="0" smtClean="0"/>
                        <a:t>Represif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id-ID" baseline="0" dirty="0" smtClean="0"/>
                        <a:t>Preventif sejak sedini mungkin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baseline="0" dirty="0" smtClean="0"/>
                        <a:t>Responsif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baseline="0" dirty="0" smtClean="0"/>
                        <a:t>represif</a:t>
                      </a:r>
                      <a:endParaRPr lang="id-ID" dirty="0"/>
                    </a:p>
                  </a:txBody>
                  <a:tcPr/>
                </a:tc>
              </a:tr>
              <a:tr h="2903095">
                <a:tc>
                  <a:txBody>
                    <a:bodyPr/>
                    <a:lstStyle/>
                    <a:p>
                      <a:r>
                        <a:rPr lang="id-ID" dirty="0" smtClean="0"/>
                        <a:t>Mekanisme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id-ID" baseline="0" dirty="0" smtClean="0"/>
                        <a:t>Mengawasi persidangan sesuai Hukum Acara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baseline="0" dirty="0" smtClean="0"/>
                        <a:t>Memberi petunjuk pada Majelis yg kesulitan menangani perkara (Pasal 53 UU No. 8 Tahun 2004)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baseline="0" dirty="0" smtClean="0"/>
                        <a:t>Memonitor kehadiran &amp; tingkah laku dalam &amp; luar sidang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baseline="0" dirty="0" smtClean="0"/>
                        <a:t>Tindakan sementara, melapor &amp; mengusulkan sanksi.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id-ID" dirty="0" smtClean="0"/>
                        <a:t>Pencegahan terjadinya penyimpangan sedini</a:t>
                      </a:r>
                      <a:r>
                        <a:rPr lang="id-ID" baseline="0" dirty="0" smtClean="0"/>
                        <a:t> mungkin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baseline="0" dirty="0" smtClean="0"/>
                        <a:t>Pembinaan terus menerus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baseline="0" dirty="0" smtClean="0"/>
                        <a:t>Pengawasan melekat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baseline="0" dirty="0" smtClean="0"/>
                        <a:t>Pembagian jelas Tupoksi dan kewenangan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baseline="0" dirty="0" smtClean="0"/>
                        <a:t>Reward &amp; punishment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id-ID" baseline="0" dirty="0" smtClean="0"/>
                        <a:t>Pertanggungjawaban hingga ke Ketua MA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72E7-1CCB-4784-84E5-A71A18C50B1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8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id-ID" sz="4000" b="1" dirty="0" smtClean="0">
                <a:solidFill>
                  <a:schemeClr val="bg2"/>
                </a:solidFill>
              </a:rPr>
              <a:t>MUATAN  INTI</a:t>
            </a:r>
            <a:br>
              <a:rPr lang="id-ID" sz="4000" b="1" dirty="0" smtClean="0">
                <a:solidFill>
                  <a:schemeClr val="bg2"/>
                </a:solidFill>
              </a:rPr>
            </a:br>
            <a:r>
              <a:rPr lang="id-ID" sz="4000" b="1" dirty="0" smtClean="0">
                <a:solidFill>
                  <a:schemeClr val="bg2"/>
                </a:solidFill>
              </a:rPr>
              <a:t>PERMA </a:t>
            </a:r>
            <a:r>
              <a:rPr lang="id-ID" sz="4000" b="1" dirty="0">
                <a:solidFill>
                  <a:schemeClr val="bg2"/>
                </a:solidFill>
              </a:rPr>
              <a:t>No. Tahun 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599"/>
            <a:ext cx="8839200" cy="4800601"/>
          </a:xfrm>
        </p:spPr>
        <p:txBody>
          <a:bodyPr/>
          <a:lstStyle/>
          <a:p>
            <a:pPr marL="0" indent="0">
              <a:buNone/>
            </a:pPr>
            <a:r>
              <a:rPr lang="id-ID" sz="3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Atasan Langsung Wajib</a:t>
            </a:r>
          </a:p>
          <a:p>
            <a:pPr marL="514350" indent="-514350">
              <a:buAutoNum type="arabicPeriod"/>
            </a:pPr>
            <a:r>
              <a:rPr lang="id-ID" sz="3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Melaksanakan pengawasan dan pembinaan atas pelaksanaan tugas dan perilaku bawahan baik di dalam maupun diluar kedinasan secara terus menerus</a:t>
            </a:r>
          </a:p>
          <a:p>
            <a:pPr marL="514350" indent="-514350">
              <a:buAutoNum type="arabicPeriod"/>
            </a:pPr>
            <a:r>
              <a:rPr lang="id-ID" sz="3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Mengupayakan tersedianya sarana </a:t>
            </a:r>
            <a:r>
              <a:rPr lang="id-ID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&amp; sistem </a:t>
            </a:r>
            <a:r>
              <a:rPr lang="id-ID" sz="3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kerja berdasarkan kewenangan sehingga pelaksanaan pekerjaan sesuai rencana dan peraturan</a:t>
            </a:r>
            <a:endParaRPr lang="id-ID" sz="3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514350" indent="-514350">
              <a:buAutoNum type="arabicPeriod"/>
            </a:pPr>
            <a:endParaRPr lang="id-ID" dirty="0"/>
          </a:p>
          <a:p>
            <a:pPr marL="514350" indent="-514350">
              <a:buAutoNum type="arabicPeriod"/>
            </a:pPr>
            <a:endParaRPr lang="id-ID" dirty="0" smtClean="0"/>
          </a:p>
          <a:p>
            <a:pPr marL="571500" indent="-571500">
              <a:buAutoNum type="romanUcPeriod"/>
            </a:pP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72E7-1CCB-4784-84E5-A71A18C50B1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4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id-ID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Mekanisme Pengawasan</a:t>
            </a:r>
            <a:endParaRPr lang="id-ID" sz="4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91600" cy="5105400"/>
          </a:xfrm>
        </p:spPr>
        <p:txBody>
          <a:bodyPr/>
          <a:lstStyle/>
          <a:p>
            <a:r>
              <a:rPr lang="id-ID" sz="2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Memantau ketaatan bawahan atas disiplin kerja, kode etik dan pedoman perilaku, </a:t>
            </a:r>
            <a:r>
              <a:rPr lang="id-ID" sz="2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mengamati, memeriksa pelaksanaan </a:t>
            </a:r>
            <a:r>
              <a:rPr lang="id-ID" sz="2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tugas </a:t>
            </a:r>
          </a:p>
          <a:p>
            <a:r>
              <a:rPr lang="id-ID" sz="2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Meminta laporan pertanggungjawaban bawahan</a:t>
            </a:r>
          </a:p>
          <a:p>
            <a:r>
              <a:rPr lang="id-ID" sz="2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Mengidentifikasi &amp; analisis gejala penyimpangan serta kesalahan, menentukan sebab akibat dan cara untuk mengatasinya</a:t>
            </a:r>
          </a:p>
          <a:p>
            <a:r>
              <a:rPr lang="id-ID" sz="2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Merumuskan tindak lanjut yang sesuai, mengambil langkah2 sesuai kewenangannya dengan memperhatikan pejabat/instansi terkait</a:t>
            </a:r>
          </a:p>
          <a:p>
            <a:r>
              <a:rPr lang="id-ID" sz="2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Berkonsultasi dengan atasan langsung secara berjenjang untuk meningkatkan mutu pengawasan</a:t>
            </a:r>
            <a:endParaRPr lang="id-ID" sz="26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72E7-1CCB-4784-84E5-A71A18C50B1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2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Mekanisme </a:t>
            </a:r>
            <a:r>
              <a:rPr lang="id-ID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Pembinaan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id-ID" sz="2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Menjelaskan pembagian Tupoksi dan kewenangan bawahan dalam struktur organisasi secara berkala</a:t>
            </a:r>
          </a:p>
          <a:p>
            <a:r>
              <a:rPr lang="id-ID" sz="2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Menetapkan dan menyetujui sasaran kinerja bawahan serta menilai dan mengevaluasi capaian kinerja</a:t>
            </a:r>
          </a:p>
          <a:p>
            <a:r>
              <a:rPr lang="id-ID" sz="2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Menjelaskan, membuat dan menyepakati prosedur atau tata cara pelaksanaan pekerjaan yang kurang jelas atau belum diatur secara khusus</a:t>
            </a:r>
          </a:p>
          <a:p>
            <a:r>
              <a:rPr lang="id-ID" sz="2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Membina bawahan agar dapat melaksanakan tugas dengan baik</a:t>
            </a:r>
            <a:endParaRPr lang="id-ID" sz="26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72E7-1CCB-4784-84E5-A71A18C50B1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63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b="1" dirty="0" smtClean="0">
                <a:solidFill>
                  <a:srgbClr val="FFC000"/>
                </a:solidFill>
              </a:rPr>
              <a:t>REWARD &amp; PUNISHMENT</a:t>
            </a:r>
            <a:endParaRPr lang="id-ID" sz="40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15400" cy="4906963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>
                <a:solidFill>
                  <a:srgbClr val="FFC000"/>
                </a:solidFill>
              </a:rPr>
              <a:t>Reward</a:t>
            </a:r>
          </a:p>
          <a:p>
            <a:pPr marL="0" indent="0">
              <a:buNone/>
            </a:pPr>
            <a:r>
              <a:rPr lang="id-ID" sz="2800" dirty="0" smtClean="0"/>
              <a:t>Atasan langsung yg melaksanakan kewajiban Was-Bin dengan baik diberikan penghargaan berupa:</a:t>
            </a:r>
          </a:p>
          <a:p>
            <a:r>
              <a:rPr lang="id-ID" sz="2800" dirty="0" smtClean="0"/>
              <a:t>Promosi dan mutasi</a:t>
            </a:r>
          </a:p>
          <a:p>
            <a:r>
              <a:rPr lang="id-ID" sz="2800" dirty="0" smtClean="0"/>
              <a:t>Prioritas mengembangkan kompetensi</a:t>
            </a:r>
          </a:p>
          <a:p>
            <a:pPr marL="0" indent="0">
              <a:buNone/>
            </a:pPr>
            <a:r>
              <a:rPr lang="id-ID" dirty="0" smtClean="0">
                <a:solidFill>
                  <a:srgbClr val="FFC000"/>
                </a:solidFill>
              </a:rPr>
              <a:t>Punishment</a:t>
            </a:r>
          </a:p>
          <a:p>
            <a:r>
              <a:rPr lang="id-ID" sz="2800" dirty="0" smtClean="0"/>
              <a:t>Jika ada pelanggaran yang dapat dijatuhi sanksi berat: tindakan sementara, laporan, rekomendasikan tindak lanjut pada atasan hingga ditetapkan hukuman disiplin</a:t>
            </a:r>
            <a:endParaRPr lang="id-ID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72E7-1CCB-4784-84E5-A71A18C50B1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95400"/>
          </a:xfrm>
        </p:spPr>
        <p:txBody>
          <a:bodyPr/>
          <a:lstStyle/>
          <a:p>
            <a:r>
              <a:rPr lang="id-ID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Kewajiban Ketua/Kepala Pengadilan Tingkat Pertama</a:t>
            </a:r>
            <a:endParaRPr lang="id-ID" sz="40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id-ID" dirty="0" smtClean="0">
                <a:solidFill>
                  <a:srgbClr val="FFC000"/>
                </a:solidFill>
              </a:rPr>
              <a:t>Menonaktifkan sementara Hakim dengan tidak memberi perkara dan segera melapor ke PT disertai usul pemeriksaan dan menarik yang bersangkutan ke PT</a:t>
            </a:r>
          </a:p>
          <a:p>
            <a:r>
              <a:rPr lang="id-ID" dirty="0" smtClean="0">
                <a:solidFill>
                  <a:srgbClr val="FFC000"/>
                </a:solidFill>
              </a:rPr>
              <a:t>Menonaktifkan  dari jabatan aparatur disertai pemeriksaan lanjutan oleh pengadilan tingkat pertama</a:t>
            </a:r>
            <a:endParaRPr lang="id-ID" dirty="0">
              <a:solidFill>
                <a:srgbClr val="FFC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72E7-1CCB-4784-84E5-A71A18C50B1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41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iseño predeterminado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2301</Template>
  <TotalTime>2407</TotalTime>
  <Words>1055</Words>
  <Application>Microsoft Office PowerPoint</Application>
  <PresentationFormat>On-screen Show (4:3)</PresentationFormat>
  <Paragraphs>151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Algerian</vt:lpstr>
      <vt:lpstr>Arial</vt:lpstr>
      <vt:lpstr>Calibri</vt:lpstr>
      <vt:lpstr>Wingdings</vt:lpstr>
      <vt:lpstr>Diseño predeterminado</vt:lpstr>
      <vt:lpstr>Perma No.8 Tahun 2016</vt:lpstr>
      <vt:lpstr>Politik Hukum</vt:lpstr>
      <vt:lpstr>Perbedaan Perma No. 8 Tahun 2016 dengan SK KMA No.096/SK/X/2006</vt:lpstr>
      <vt:lpstr>PowerPoint Presentation</vt:lpstr>
      <vt:lpstr>MUATAN  INTI PERMA No. Tahun 2016</vt:lpstr>
      <vt:lpstr>Mekanisme Pengawasan</vt:lpstr>
      <vt:lpstr>Mekanisme Pembinaan</vt:lpstr>
      <vt:lpstr>REWARD &amp; PUNISHMENT</vt:lpstr>
      <vt:lpstr>Kewajiban Ketua/Kepala Pengadilan Tingkat Pertama</vt:lpstr>
      <vt:lpstr>Kewajiban Ketua/Kepala Pengadilan Tingkat Banding</vt:lpstr>
      <vt:lpstr>Kewajiban Panitera MA, Pejabat Eselon I/ Pimpinan Tinggi Utama dan/atau Madya Wajib</vt:lpstr>
      <vt:lpstr>Kewajiban Ketua MA</vt:lpstr>
      <vt:lpstr>PowerPoint Presentation</vt:lpstr>
      <vt:lpstr>A R S I P</vt:lpstr>
      <vt:lpstr>PELANGGARAN</vt:lpstr>
      <vt:lpstr>SANKSI</vt:lpstr>
      <vt:lpstr>Konsekuensi Sanksi</vt:lpstr>
      <vt:lpstr>KELALAIAN</vt:lpstr>
      <vt:lpstr>Tindakan Yang Dilakukan MA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PERANAN  PIMPINAN PENGADILAN TINGKAT BANDING DALAM BIDANG PENGAWASAN UNTUK MEWUJUDKAN  BADAN PERADILAN INDONESIA YANG AGUNG</dc:title>
  <dc:creator>hp</dc:creator>
  <cp:lastModifiedBy>User</cp:lastModifiedBy>
  <cp:revision>144</cp:revision>
  <dcterms:created xsi:type="dcterms:W3CDTF">2016-07-14T10:33:14Z</dcterms:created>
  <dcterms:modified xsi:type="dcterms:W3CDTF">2016-07-28T04:33:26Z</dcterms:modified>
</cp:coreProperties>
</file>